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</p:sldIdLst>
  <p:sldSz cy="5143500" cx="9144000"/>
  <p:notesSz cx="6858000" cy="9144000"/>
  <p:embeddedFontLst>
    <p:embeddedFont>
      <p:font typeface="Nunito"/>
      <p:regular r:id="rId31"/>
      <p:bold r:id="rId32"/>
      <p:italic r:id="rId33"/>
      <p:boldItalic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B4A2ADBE-4F47-48B8-9DDD-62A5BFBB844C}">
  <a:tblStyle styleId="{B4A2ADBE-4F47-48B8-9DDD-62A5BFBB844C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Nunito-regular.fntdata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font" Target="fonts/Nunito-italic.fntdata"/><Relationship Id="rId10" Type="http://schemas.openxmlformats.org/officeDocument/2006/relationships/slide" Target="slides/slide4.xml"/><Relationship Id="rId32" Type="http://schemas.openxmlformats.org/officeDocument/2006/relationships/font" Target="fonts/Nunito-bold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34" Type="http://schemas.openxmlformats.org/officeDocument/2006/relationships/font" Target="fonts/Nunito-boldItalic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AI today is too centralized and costly. </a:t>
            </a:r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Ratio1 meta-OS makes it easier and cheaper by using a decentralized, </a:t>
            </a:r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low-code system. In this talk, we’ll show how it works and where it’s used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5d0165c232_1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35d0165c232_1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381000" rtl="0" algn="l">
              <a:lnSpc>
                <a:spcPct val="138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Our approach to data and access in Ratiol is fully decentralized and trustless:</a:t>
            </a:r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381000" rtl="0" algn="l">
              <a:lnSpc>
                <a:spcPct val="138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Flexible Data Storage</a:t>
            </a:r>
            <a:r>
              <a:rPr lang="en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381000" rtl="0" algn="l">
              <a:lnSpc>
                <a:spcPct val="138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	For data that needs to remain unchanged, like important records or artifacts, we use RIFS (Ratiol File System). </a:t>
            </a:r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381000" rtl="0" algn="l">
              <a:lnSpc>
                <a:spcPct val="138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This provides secure, immutable, and distributed file storage.</a:t>
            </a:r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For </a:t>
            </a:r>
            <a:r>
              <a:rPr b="1" lang="en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dynamic data</a:t>
            </a:r>
            <a:r>
              <a:rPr lang="en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that needs quick access and updates, like application states, we use CSTORE. Think of it as a decentralized in-memory database, similar to Redis, designed for peer-to-peer sharing and eliminating single points of failure.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35d99658db1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35d99658db1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381000" rtl="0" algn="l">
              <a:lnSpc>
                <a:spcPct val="138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Trustless Authentication with dAuth:</a:t>
            </a:r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imes New Roman"/>
              <a:buChar char="●"/>
            </a:pPr>
            <a:r>
              <a:rPr lang="en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Access to the network and its resources is controlled by dAuth, our decentralized authentication microservice.</a:t>
            </a:r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imes New Roman"/>
              <a:buChar char="●"/>
            </a:pPr>
            <a:r>
              <a:rPr lang="en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dAuth verifies a node's legitimacy by checking its on-chain ND License (an ERC721 NFT). This ensures only nodes holding a valid, unexpired license can join and participate.</a:t>
            </a:r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35d0165c232_1_2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35d0165c232_1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First</a:t>
            </a:r>
            <a:r>
              <a:rPr lang="en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in </a:t>
            </a:r>
            <a:r>
              <a:rPr i="1" lang="en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real estate</a:t>
            </a:r>
            <a:r>
              <a:rPr lang="en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we use our decentralized file system to store important documents like deeds and contracts securely.</a:t>
            </a:r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38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It also allows for real-time monitoring of building conditions, enabling predictive maintenance and energy optimization.</a:t>
            </a:r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38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Second</a:t>
            </a:r>
            <a:r>
              <a:rPr lang="en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in </a:t>
            </a:r>
            <a:r>
              <a:rPr i="1" lang="en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healthcare</a:t>
            </a:r>
            <a:r>
              <a:rPr lang="en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Ratio1 provides a secure way to manage sensitive medical records and diagnostics. </a:t>
            </a:r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38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With predictive analytics, we support early diagnosis and personalized care, and integrate data from wearables, which is vital for modern health monitoring.</a:t>
            </a:r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38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Third</a:t>
            </a:r>
            <a:r>
              <a:rPr lang="en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in </a:t>
            </a:r>
            <a:r>
              <a:rPr i="1" lang="en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supply chains</a:t>
            </a:r>
            <a:r>
              <a:rPr lang="en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we bring transparency and automation. </a:t>
            </a:r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38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From tamper-proof temperature or location logs to smart contract enforcement, </a:t>
            </a:r>
            <a:br>
              <a:rPr lang="en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Ratio1 ensures traceable, real-time logistics while enabling secure access for all stakeholders.</a:t>
            </a:r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35d99658db1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35d99658db1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"Aiho is a decentralized platform that transforms how we manage and interact with real estate. </a:t>
            </a:r>
            <a:br>
              <a:rPr lang="en" sz="1400"/>
            </a:br>
            <a:r>
              <a:rPr lang="en" sz="1400"/>
              <a:t>For homeowners, it creates a secure digital twin of their apartment as an NFT,</a:t>
            </a:r>
            <a:br>
              <a:rPr lang="en" sz="1400"/>
            </a:br>
            <a:r>
              <a:rPr lang="en" sz="1400"/>
              <a:t>where documents and smart modules like air quality or intrusion detection are managed in one place—privately and modularly. </a:t>
            </a:r>
            <a:br>
              <a:rPr lang="en" sz="1400"/>
            </a:br>
            <a:br>
              <a:rPr lang="en" sz="1400"/>
            </a:br>
            <a:r>
              <a:rPr lang="en" sz="1400"/>
              <a:t>For builders, Aiho is a revenue-generating marketplace where they can publish modules that work across all EVM-compatible chains, and deploy them without DevOps overhead thanks to Ratio1's decentralized infrastructure.</a:t>
            </a:r>
            <a:br>
              <a:rPr lang="en" sz="1400"/>
            </a:br>
            <a:br>
              <a:rPr lang="en" sz="1400"/>
            </a:br>
            <a:r>
              <a:rPr lang="en" sz="1400"/>
              <a:t>Real estate developers benefit by tokenizing and timestamping all buyer-facing documents,</a:t>
            </a:r>
            <a:br>
              <a:rPr lang="en" sz="1400"/>
            </a:br>
            <a:r>
              <a:rPr lang="en" sz="1400"/>
              <a:t> enabling post-sale subscriptions, proving sale uniqueness, and preventing fraud—all through a blockchain-secured chain of trust from day one."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38c122ebf62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38c122ebf62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38c122ebf62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38c122ebf62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8c122ebf62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38c122ebf62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38c122ebf62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38c122ebf62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38c122ebf62_0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38c122ebf62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38c122ebf62_0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38c122ebf62_0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38c122ebf62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38c122ebf62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38c122ebf62_0_2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38c122ebf62_0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38c122ebf6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38c122ebf6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38c122ebf62_0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38c122ebf62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35d99658db1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35d99658db1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35d0165c232_2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35d0165c232_2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I’m more than happy to answer any questions you might have.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5d99658db1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35d99658db1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Ubiquitous computing aims to bring smart tech everywhere, but in practice,</a:t>
            </a:r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running modern AI still depends on sending data to big cloud providers.</a:t>
            </a:r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That increases </a:t>
            </a:r>
            <a:r>
              <a:rPr b="1" lang="en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Operating Expenses</a:t>
            </a:r>
            <a:r>
              <a:rPr lang="en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creates compliance headaches, and leaves </a:t>
            </a:r>
            <a:r>
              <a:rPr b="1" lang="en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Small and Medium-sized Enterprises</a:t>
            </a:r>
            <a:r>
              <a:rPr lang="en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out in the cold. </a:t>
            </a:r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Energy use is skyrocketing.</a:t>
            </a:r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Very big infrastructure costs, coupled with complex MLOps procedures </a:t>
            </a:r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and the need for high specialized expertise, mean AI application development remains far from democratized.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5d99658db1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35d99658db1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So, we asked</a:t>
            </a:r>
            <a:r>
              <a:rPr i="1" lang="en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can we invert that dependency and treat the global edge itself as the cloud? </a:t>
            </a:r>
            <a:endParaRPr i="1"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Ratio1 AI meta-OS is built to fix this challenge.</a:t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Its vision is to democratize AI by transforming everyday computing devices into income-generating assets for decentralized AI workloads. </a:t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This approach reduces costs and makes advanced AI affordable and accessible, especially for startups, independent developers, and underserved communities</a:t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5d0165c232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35d0165c232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"So, what's driving Ratiol? We're focused on four main goals:</a:t>
            </a:r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imes New Roman"/>
              <a:buAutoNum type="arabicPeriod"/>
            </a:pPr>
            <a:r>
              <a:rPr b="1" lang="en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First, Democratizing AI &amp; Data Control.</a:t>
            </a:r>
            <a:r>
              <a:rPr lang="en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Our aim is to make AI technology accessible to everyone, not just large corporations.</a:t>
            </a:r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big part of this is ensuring you have control over your own data, which we support through privacy-enhancing technologies.</a:t>
            </a:r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imes New Roman"/>
              <a:buAutoNum type="arabicPeriod"/>
            </a:pPr>
            <a:r>
              <a:rPr b="1" lang="en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Second, building a Sustainable Ecosystem.</a:t>
            </a:r>
            <a:r>
              <a:rPr lang="en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We plan to do this by creating a decentralized and economically efficient AI infrastructure. </a:t>
            </a:r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This involves making better use of existing compute resources worldwide.</a:t>
            </a:r>
            <a:br>
              <a:rPr lang="en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imes New Roman"/>
              <a:buAutoNum type="arabicPeriod"/>
            </a:pPr>
            <a:r>
              <a:rPr b="1" lang="en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Third, ensuring Easy AI Deployment and Development.</a:t>
            </a:r>
            <a:r>
              <a:rPr lang="en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We're lowering the barriers by offering low-code development and deployment frameworks. </a:t>
            </a:r>
            <a:br>
              <a:rPr lang="en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This means simpler tools and templates to help more people build and use AI.</a:t>
            </a:r>
            <a:br>
              <a:rPr lang="en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imes New Roman"/>
              <a:buAutoNum type="arabicPeriod"/>
            </a:pPr>
            <a:r>
              <a:rPr b="1" lang="en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And fourth, establishing Economic Fairness.</a:t>
            </a:r>
            <a:r>
              <a:rPr lang="en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We're using a token-based model to reward those who contribute their compute resources. </a:t>
            </a:r>
            <a:br>
              <a:rPr lang="en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This creates a fair system where participants can collaborate without relying on traditional, centralized cloud providers.</a:t>
            </a:r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38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These four goals are the heart of Ratiol. Everything we're developing is designed to achieve this vision of a more open, efficient, and fair AI landscape.</a:t>
            </a:r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35d0165c232_1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35d0165c232_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Here we can see the web evolution. </a:t>
            </a:r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Web 3.0 uses decentralized blockchain technology to bring more transparency and trust.</a:t>
            </a:r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For Ratiol, this means we anchor key operational rules, licensing, and activity logs on-chain using smart contracts. </a:t>
            </a:r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This makes them transparent and immutable.</a:t>
            </a:r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However, for speed and efficiency, AI computation and heavy data work remain off-chain. </a:t>
            </a:r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This hybrid approach is what allows Ratiol to be a fast, secure, and trust-minimized platform.</a:t>
            </a:r>
            <a:endParaRPr b="1"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35d0165c232_0_3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35d0165c232_0_3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381000" marR="381000" rtl="0" algn="l">
              <a:lnSpc>
                <a:spcPct val="138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AWS, GCP excel at scale but remain centralised and expensive. </a:t>
            </a:r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381000" marR="381000" rtl="0" algn="l">
              <a:lnSpc>
                <a:spcPct val="138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Golem, iExec tokenise surplus compute but stop at VM orchestration. </a:t>
            </a:r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381000" marR="381000" rtl="0" algn="l">
              <a:lnSpc>
                <a:spcPct val="138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SingularityNET offers AI agents yet doesn’t solve low-code deployment.</a:t>
            </a:r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381000" marR="381000" rtl="0" algn="l">
              <a:lnSpc>
                <a:spcPct val="138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Ratio1 fills that gap: a full MLOps stack, low-code, privacy-preserving, running on a decentralised network.</a:t>
            </a:r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35d0165c232_1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35d0165c232_1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"This slide shows the main ideas – the core concepts – behind how Ratio1 Meta-OS is built. Think of it as looking at the different layers that work together:</a:t>
            </a:r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imes New Roman"/>
              <a:buAutoNum type="arabicPeriod"/>
            </a:pPr>
            <a:r>
              <a:rPr lang="en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First, at the bottom, Layer 1 is all about the Hardware.</a:t>
            </a:r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imes New Roman"/>
              <a:buAutoNum type="alphaLcPeriod"/>
            </a:pPr>
            <a:r>
              <a:rPr lang="en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Ratiol can use all sorts of everyday computers: from your laptop or a small Raspberry Pi to powerful GPU setups. These devices together power the network.</a:t>
            </a:r>
            <a:br>
              <a:rPr lang="en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imes New Roman"/>
              <a:buAutoNum type="arabicPeriod"/>
            </a:pPr>
            <a:r>
              <a:rPr lang="en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Next up is Layer 2, the Ratio1 Meta-OS Kernel – think of it as the system's brain. This layer manages and coordinates everything.</a:t>
            </a:r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imes New Roman"/>
              <a:buAutoNum type="alphaLcPeriod"/>
            </a:pPr>
            <a:r>
              <a:rPr lang="en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It includes our Job Scheduler (ChainDist) to decide who does what work.</a:t>
            </a:r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imes New Roman"/>
              <a:buAutoNum type="alphaLcPeriod"/>
            </a:pPr>
            <a:r>
              <a:rPr lang="en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It has smart storage: RIFS for securely sharing big files, and CSTORE for quick data access between nodes, like a shared super-fast memory.</a:t>
            </a:r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imes New Roman"/>
              <a:buAutoNum type="alphaLcPeriod"/>
            </a:pPr>
            <a:r>
              <a:rPr lang="en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R1 OracleSync is also here, helping to monitor and keep everything running smoothly and securely.</a:t>
            </a:r>
            <a:br>
              <a:rPr lang="en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imes New Roman"/>
              <a:buAutoNum type="arabicPeriod"/>
            </a:pPr>
            <a:r>
              <a:rPr lang="en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Then we have Layer 3, the Licensed and Authenticated Nodes – these are the 'workers' of the network. These are the computers actually doing the AI tasks.</a:t>
            </a:r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imes New Roman"/>
              <a:buAutoNum type="alphaLcPeriod"/>
            </a:pPr>
            <a:r>
              <a:rPr lang="en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 join, each node needs an ND License, which is a special NFT, like a digital ID card.</a:t>
            </a:r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imes New Roman"/>
              <a:buAutoNum type="alphaLcPeriod"/>
            </a:pPr>
            <a:r>
              <a:rPr lang="en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Our dAuth system checks this ID on the blockchain to make sure only trusted and licensed nodes can connect and work.</a:t>
            </a:r>
            <a:br>
              <a:rPr lang="en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imes New Roman"/>
              <a:buAutoNum type="arabicPeriod"/>
            </a:pPr>
            <a:r>
              <a:rPr lang="en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And at the Top Layer, we have Oracles, Users, and Smart Contracts – this is where control, interaction, and rules live.</a:t>
            </a:r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imes New Roman"/>
              <a:buAutoNum type="alphaLcPeriod"/>
            </a:pPr>
            <a:r>
              <a:rPr lang="en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Oracles act like trusted verifiers, confirming nodes are working and results are correct.</a:t>
            </a:r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imes New Roman"/>
              <a:buAutoNum type="alphaLcPeriod"/>
            </a:pPr>
            <a:r>
              <a:rPr lang="en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Users can easily build applications using our simple Ratio1 SDK (a developer toolkit) or manage their nodes with the Edge Node Launcher app.</a:t>
            </a:r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imes New Roman"/>
              <a:buAutoNum type="alphaLcPeriod"/>
            </a:pPr>
            <a:r>
              <a:rPr lang="en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Smart Contracts are the digital rulebooks, managing things like the node licenses (ND ERC721) and the R1 tokens (ERC20) used for payments and rewards.</a:t>
            </a:r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So, what makes Ratiol special?</a:t>
            </a:r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It’s how all these layers work together seamlessly in a decentralized way, without needing a central company in charge. </a:t>
            </a:r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This creates a truly peer-powered system for AI that's more open, cost-effective, and secure than traditional cloud platforms."</a:t>
            </a:r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35d0165c232_1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35d0165c232_1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With </a:t>
            </a:r>
            <a:r>
              <a:rPr b="1" lang="en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Enhanced Oracle Synchronization</a:t>
            </a:r>
            <a:r>
              <a:rPr lang="en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we ensure trust and reliability across our decentralized network.</a:t>
            </a:r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38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At the core is a dedicated oracle synchronization mechanism, which is part of the Ratiol Oracle Network and its component </a:t>
            </a:r>
            <a:r>
              <a:rPr b="1" lang="en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R1 OracleSync</a:t>
            </a:r>
            <a:r>
              <a:rPr lang="en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This system is responsible for preparing and committing node-monitoring data within a trust-minimized environment.</a:t>
            </a:r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38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 achieve this robust synchronization, we utilize the key technologies highlighted:</a:t>
            </a:r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imes New Roman"/>
              <a:buChar char="●"/>
            </a:pPr>
            <a:r>
              <a:rPr b="1" lang="en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PBFT Consensus (Practical Byzantine Fault Tolerance):</a:t>
            </a:r>
            <a:r>
              <a:rPr lang="en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We use an adapted PBFT method that allows our distributed oracle nodes to achieve reliable agreement, or consensus, on network information. </a:t>
            </a:r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imes New Roman"/>
              <a:buChar char="●"/>
            </a:pPr>
            <a:r>
              <a:rPr b="1" lang="en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Asymmetric Encryption:</a:t>
            </a:r>
            <a:r>
              <a:rPr lang="en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This is tightly integrated with PBFT to ensure secure communication between oracles and nodes. 'one-to-many asymmetric encryption' approach, which protects the data being exchanged without complicating scalability or performance.</a:t>
            </a:r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imes New Roman"/>
              <a:buChar char="●"/>
            </a:pPr>
            <a:r>
              <a:rPr b="1" lang="en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Real-time Validation:</a:t>
            </a:r>
            <a:r>
              <a:rPr lang="en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The combination of PBFT and asymmetric encryption enables near real-time verification of node status and reliability. This means we have continuous checks on whether nodes are online, operational, and behaving as expected.</a:t>
            </a:r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38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This setup ensures the </a:t>
            </a:r>
            <a:r>
              <a:rPr b="1" lang="en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immutability of the consensus records</a:t>
            </a:r>
            <a:r>
              <a:rPr lang="en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– once data is validated and agreed upon by the oracles, it cannot be altered, which is fundamental for a trustless system.</a:t>
            </a:r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38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38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38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This entire oracle synchronization process, with its secure, two-way communication, reinforces the trustless ethos central to the Ratiol ecosystem and safeguards it against malicious attacks or data tampering."</a:t>
            </a:r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6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" name="Google Shape;34;p2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35" name="Google Shape;35;p2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" name="Google Shape;119;p11"/>
          <p:cNvSpPr txBox="1"/>
          <p:nvPr>
            <p:ph hasCustomPrompt="1" type="title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/>
          <p:nvPr>
            <p:ph idx="1" type="body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1" name="Google Shape;121;p1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" name="Google Shape;39;p3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Google Shape;4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3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8" name="Google Shape;48;p3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dk2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4" name="Google Shape;54;p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4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dk2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1" name="Google Shape;61;p5"/>
          <p:cNvSpPr txBox="1"/>
          <p:nvPr>
            <p:ph idx="1" type="body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2" name="Google Shape;62;p5"/>
          <p:cNvSpPr txBox="1"/>
          <p:nvPr>
            <p:ph idx="2" type="body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3" name="Google Shape;63;p5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dk2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9" name="Google Shape;69;p6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chemeClr val="accent3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7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5" name="Google Shape;75;p7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6" name="Google Shape;76;p7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" name="Google Shape;93;p8"/>
          <p:cNvSpPr txBox="1"/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94" name="Google Shape;94;p8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2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9"/>
          <p:cNvSpPr txBox="1"/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0" name="Google Shape;100;p9"/>
          <p:cNvSpPr txBox="1"/>
          <p:nvPr>
            <p:ph idx="1" type="subTitle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1" name="Google Shape;101;p9"/>
          <p:cNvSpPr txBox="1"/>
          <p:nvPr>
            <p:ph idx="2" type="body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2" name="Google Shape;102;p9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accent1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0"/>
          <p:cNvSpPr txBox="1"/>
          <p:nvPr>
            <p:ph idx="1" type="body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8" name="Google Shape;108;p10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hift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arxiv.org/abs/2509.12223" TargetMode="External"/><Relationship Id="rId4" Type="http://schemas.openxmlformats.org/officeDocument/2006/relationships/hyperlink" Target="https://github.com/" TargetMode="External"/><Relationship Id="rId5" Type="http://schemas.openxmlformats.org/officeDocument/2006/relationships/image" Target="../media/image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3"/>
          <p:cNvSpPr txBox="1"/>
          <p:nvPr>
            <p:ph type="ctrTitle"/>
          </p:nvPr>
        </p:nvSpPr>
        <p:spPr>
          <a:xfrm>
            <a:off x="1398750" y="1475675"/>
            <a:ext cx="63465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Science 101 Course 2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Ratio1. Decentralized Data Science &amp; MLOps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13"/>
          <p:cNvSpPr txBox="1"/>
          <p:nvPr>
            <p:ph idx="1" type="subTitle"/>
          </p:nvPr>
        </p:nvSpPr>
        <p:spPr>
          <a:xfrm>
            <a:off x="4999850" y="3640825"/>
            <a:ext cx="3897000" cy="86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Professor: Andrei Ionut </a:t>
            </a:r>
            <a:r>
              <a:rPr lang="en"/>
              <a:t>DAMIAN</a:t>
            </a:r>
            <a:br>
              <a:rPr lang="en"/>
            </a:br>
            <a:r>
              <a:rPr lang="en"/>
              <a:t>Assistent: Vitalii Toderian</a:t>
            </a:r>
            <a:endParaRPr/>
          </a:p>
        </p:txBody>
      </p:sp>
      <p:pic>
        <p:nvPicPr>
          <p:cNvPr id="130" name="Google Shape;130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5600" y="4556350"/>
            <a:ext cx="1143300" cy="384475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13"/>
          <p:cNvSpPr txBox="1"/>
          <p:nvPr/>
        </p:nvSpPr>
        <p:spPr>
          <a:xfrm>
            <a:off x="3072000" y="4504525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03-ACS-M-A1-A2-S1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32" name="Google Shape;132;p13"/>
          <p:cNvSpPr txBox="1"/>
          <p:nvPr/>
        </p:nvSpPr>
        <p:spPr>
          <a:xfrm>
            <a:off x="2643150" y="261775"/>
            <a:ext cx="3857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Politehnica</a:t>
            </a:r>
            <a:r>
              <a:rPr lang="en" sz="1200">
                <a:solidFill>
                  <a:schemeClr val="lt1"/>
                </a:solidFill>
              </a:rPr>
              <a:t> University of Bucharest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Faculty of Automatic Control and Computer Science </a:t>
            </a:r>
            <a:endParaRPr sz="12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2"/>
          <p:cNvSpPr txBox="1"/>
          <p:nvPr>
            <p:ph type="title"/>
          </p:nvPr>
        </p:nvSpPr>
        <p:spPr>
          <a:xfrm>
            <a:off x="819150" y="47242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Decentralised Storage</a:t>
            </a:r>
            <a:endParaRPr/>
          </a:p>
        </p:txBody>
      </p:sp>
      <p:sp>
        <p:nvSpPr>
          <p:cNvPr id="212" name="Google Shape;212;p22"/>
          <p:cNvSpPr txBox="1"/>
          <p:nvPr>
            <p:ph idx="1" type="body"/>
          </p:nvPr>
        </p:nvSpPr>
        <p:spPr>
          <a:xfrm>
            <a:off x="293175" y="1063800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R1FS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– IPFS-compatible, chunk-level proofs</a:t>
            </a:r>
            <a:b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CSTORE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– Redis-like, replicated key-value</a:t>
            </a:r>
            <a:b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/>
          </a:p>
        </p:txBody>
      </p:sp>
      <p:sp>
        <p:nvSpPr>
          <p:cNvPr id="213" name="Google Shape;213;p22"/>
          <p:cNvSpPr/>
          <p:nvPr/>
        </p:nvSpPr>
        <p:spPr>
          <a:xfrm>
            <a:off x="1051250" y="2174425"/>
            <a:ext cx="2497500" cy="2206500"/>
          </a:xfrm>
          <a:prstGeom prst="roundRect">
            <a:avLst>
              <a:gd fmla="val 16667" name="adj"/>
            </a:avLst>
          </a:pr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📁</a:t>
            </a:r>
            <a:endParaRPr sz="2500"/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200"/>
              <a:t>R1FS</a:t>
            </a:r>
            <a:endParaRPr b="1" sz="1200"/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/>
              <a:t>Decentralized file storage (IPFS-inspired)</a:t>
            </a:r>
            <a:endParaRPr sz="1200"/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200"/>
              <a:t>Immutable &amp; Secure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214" name="Google Shape;214;p22"/>
          <p:cNvSpPr/>
          <p:nvPr/>
        </p:nvSpPr>
        <p:spPr>
          <a:xfrm>
            <a:off x="5409550" y="2174425"/>
            <a:ext cx="2497500" cy="2206500"/>
          </a:xfrm>
          <a:prstGeom prst="roundRect">
            <a:avLst>
              <a:gd fmla="val 16667" name="adj"/>
            </a:avLst>
          </a:pr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💾</a:t>
            </a:r>
            <a:endParaRPr sz="2500"/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200"/>
              <a:t>CSTORE</a:t>
            </a:r>
            <a:endParaRPr b="1" sz="1200"/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/>
              <a:t>In-memory decentralized database &amp; storage</a:t>
            </a:r>
            <a:endParaRPr sz="1200"/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200"/>
              <a:t>Redis alternative</a:t>
            </a:r>
            <a:endParaRPr sz="1200"/>
          </a:p>
        </p:txBody>
      </p:sp>
      <p:pic>
        <p:nvPicPr>
          <p:cNvPr id="215" name="Google Shape;21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97650" y="4549525"/>
            <a:ext cx="1143300" cy="38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3"/>
          <p:cNvSpPr txBox="1"/>
          <p:nvPr>
            <p:ph type="title"/>
          </p:nvPr>
        </p:nvSpPr>
        <p:spPr>
          <a:xfrm>
            <a:off x="819150" y="47242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dAuth</a:t>
            </a:r>
            <a:endParaRPr/>
          </a:p>
        </p:txBody>
      </p:sp>
      <p:sp>
        <p:nvSpPr>
          <p:cNvPr id="221" name="Google Shape;221;p23"/>
          <p:cNvSpPr/>
          <p:nvPr/>
        </p:nvSpPr>
        <p:spPr>
          <a:xfrm>
            <a:off x="2368200" y="1021250"/>
            <a:ext cx="4407600" cy="3390900"/>
          </a:xfrm>
          <a:prstGeom prst="roundRect">
            <a:avLst>
              <a:gd fmla="val 16667" name="adj"/>
            </a:avLst>
          </a:pr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600"/>
              <a:t>🔐</a:t>
            </a:r>
            <a:endParaRPr sz="4600"/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700"/>
              <a:t>dAuth</a:t>
            </a:r>
            <a:endParaRPr b="1" sz="1700"/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700"/>
              <a:t>Blockchain-based authentication</a:t>
            </a:r>
            <a:endParaRPr sz="1700"/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700"/>
              <a:t>Node verification</a:t>
            </a:r>
            <a:endParaRPr sz="1700"/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700"/>
              <a:t>No central Auth,</a:t>
            </a:r>
            <a:endParaRPr sz="1700"/>
          </a:p>
        </p:txBody>
      </p:sp>
      <p:pic>
        <p:nvPicPr>
          <p:cNvPr id="222" name="Google Shape;22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97650" y="4549525"/>
            <a:ext cx="1143300" cy="38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4"/>
          <p:cNvSpPr txBox="1"/>
          <p:nvPr>
            <p:ph type="title"/>
          </p:nvPr>
        </p:nvSpPr>
        <p:spPr>
          <a:xfrm>
            <a:off x="819150" y="25337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Practical Implementation &amp; Application</a:t>
            </a:r>
            <a:endParaRPr/>
          </a:p>
        </p:txBody>
      </p:sp>
      <p:pic>
        <p:nvPicPr>
          <p:cNvPr id="228" name="Google Shape;22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450" y="1427025"/>
            <a:ext cx="8667099" cy="2162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97650" y="4549525"/>
            <a:ext cx="1143300" cy="38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25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36" name="Google Shape;23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6913" y="210937"/>
            <a:ext cx="8470175" cy="4721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97650" y="4549525"/>
            <a:ext cx="1143300" cy="38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26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44" name="Google Shape;24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375" y="0"/>
            <a:ext cx="771525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7"/>
          <p:cNvSpPr txBox="1"/>
          <p:nvPr>
            <p:ph type="title"/>
          </p:nvPr>
        </p:nvSpPr>
        <p:spPr>
          <a:xfrm>
            <a:off x="243275" y="308700"/>
            <a:ext cx="2172900" cy="422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Getting data from Sensibo</a:t>
            </a:r>
            <a:endParaRPr/>
          </a:p>
        </p:txBody>
      </p:sp>
      <p:pic>
        <p:nvPicPr>
          <p:cNvPr id="250" name="Google Shape;25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3347" y="-26"/>
            <a:ext cx="653027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27"/>
          <p:cNvSpPr txBox="1"/>
          <p:nvPr/>
        </p:nvSpPr>
        <p:spPr>
          <a:xfrm>
            <a:off x="177825" y="2140600"/>
            <a:ext cx="2387700" cy="311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24292E"/>
                </a:solidFill>
              </a:rPr>
              <a:t>The data capture thread (DCT) handles all communication with Sensibo. It validates secrets, reconnects when needed, and packages each reading for the rest of the pipeline.</a:t>
            </a:r>
            <a:endParaRPr sz="1300">
              <a:solidFill>
                <a:srgbClr val="24292E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24292E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24292E"/>
                </a:solidFill>
                <a:highlight>
                  <a:srgbClr val="FFFFFF"/>
                </a:highlight>
              </a:rPr>
              <a:t>Why it matters:</a:t>
            </a:r>
            <a:r>
              <a:rPr lang="en" sz="1000">
                <a:solidFill>
                  <a:srgbClr val="24292E"/>
                </a:solidFill>
                <a:highlight>
                  <a:srgbClr val="FFFFFF"/>
                </a:highlight>
              </a:rPr>
              <a:t> every other component assumes this class keeps delivering fresh sensor data with tidy metadata.</a:t>
            </a:r>
            <a:endParaRPr sz="1300">
              <a:solidFill>
                <a:srgbClr val="24292E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24292E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8"/>
          <p:cNvSpPr txBox="1"/>
          <p:nvPr>
            <p:ph type="title"/>
          </p:nvPr>
        </p:nvSpPr>
        <p:spPr>
          <a:xfrm>
            <a:off x="189975" y="224800"/>
            <a:ext cx="3140400" cy="172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20000"/>
              </a:lnSpc>
              <a:spcBef>
                <a:spcPts val="1700"/>
              </a:spcBef>
              <a:spcAft>
                <a:spcPts val="0"/>
              </a:spcAft>
              <a:buNone/>
            </a:pPr>
            <a:r>
              <a:rPr b="1" lang="en" sz="2750">
                <a:highlight>
                  <a:schemeClr val="dk1"/>
                </a:highlight>
                <a:latin typeface="Arial"/>
                <a:ea typeface="Arial"/>
                <a:cs typeface="Arial"/>
                <a:sym typeface="Arial"/>
              </a:rPr>
              <a:t>Turning Sensor Data Into Insights (Business Plugin)</a:t>
            </a:r>
            <a:endParaRPr b="1" sz="2750">
              <a:highlight>
                <a:schemeClr val="dk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7" name="Google Shape;25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2775" y="152400"/>
            <a:ext cx="5477597" cy="4838701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28"/>
          <p:cNvSpPr txBox="1"/>
          <p:nvPr/>
        </p:nvSpPr>
        <p:spPr>
          <a:xfrm>
            <a:off x="260175" y="1895925"/>
            <a:ext cx="3000000" cy="32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24292E"/>
                </a:solidFill>
              </a:rPr>
              <a:t>The maintenance plugin gathers data points, runs anomaly detection, and talks to AIHO. Most of the heavy lifting happens inside </a:t>
            </a:r>
            <a:r>
              <a:rPr lang="en" sz="1000">
                <a:solidFill>
                  <a:srgbClr val="24292E"/>
                </a:solidFill>
                <a:latin typeface="Courier New"/>
                <a:ea typeface="Courier New"/>
                <a:cs typeface="Courier New"/>
                <a:sym typeface="Courier New"/>
              </a:rPr>
              <a:t>process()</a:t>
            </a:r>
            <a:r>
              <a:rPr lang="en" sz="1300">
                <a:solidFill>
                  <a:srgbClr val="24292E"/>
                </a:solidFill>
              </a:rPr>
              <a:t>.</a:t>
            </a:r>
            <a:endParaRPr sz="1300">
              <a:solidFill>
                <a:srgbClr val="24292E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24292E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24292E"/>
                </a:solidFill>
                <a:highlight>
                  <a:srgbClr val="FFFFFF"/>
                </a:highlight>
              </a:rPr>
              <a:t>What happens:</a:t>
            </a:r>
            <a:r>
              <a:rPr lang="en" sz="1000">
                <a:solidFill>
                  <a:srgbClr val="24292E"/>
                </a:solidFill>
                <a:highlight>
                  <a:srgbClr val="FFFFFF"/>
                </a:highlight>
              </a:rPr>
              <a:t> as soon as humidity or temperature drifts, the plugin catches it, logs an anomaly, and lets AIHO know.</a:t>
            </a:r>
            <a:endParaRPr sz="100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24292E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9"/>
          <p:cNvSpPr txBox="1"/>
          <p:nvPr>
            <p:ph type="title"/>
          </p:nvPr>
        </p:nvSpPr>
        <p:spPr>
          <a:xfrm>
            <a:off x="1107325" y="275150"/>
            <a:ext cx="7105500" cy="4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1700"/>
              </a:spcBef>
              <a:spcAft>
                <a:spcPts val="0"/>
              </a:spcAft>
              <a:buSzPts val="990"/>
              <a:buNone/>
            </a:pPr>
            <a:r>
              <a:rPr b="1" lang="en" sz="2445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Sharing Results With AIHO (FastAPI Plugin)</a:t>
            </a:r>
            <a:endParaRPr b="1" sz="2445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69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400"/>
          </a:p>
        </p:txBody>
      </p:sp>
      <p:pic>
        <p:nvPicPr>
          <p:cNvPr id="264" name="Google Shape;26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5000" y="830500"/>
            <a:ext cx="7830276" cy="4313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29"/>
          <p:cNvSpPr txBox="1"/>
          <p:nvPr/>
        </p:nvSpPr>
        <p:spPr>
          <a:xfrm>
            <a:off x="196125" y="1234363"/>
            <a:ext cx="1165500" cy="356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4292E"/>
                </a:solidFill>
              </a:rPr>
              <a:t>We used small Python scripts to reproducibly spin up the pipelines on a node.</a:t>
            </a:r>
            <a:endParaRPr sz="1100">
              <a:solidFill>
                <a:srgbClr val="24292E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24292E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24292E"/>
                </a:solidFill>
                <a:highlight>
                  <a:srgbClr val="FFFFFF"/>
                </a:highlight>
              </a:rPr>
              <a:t>Integration note:</a:t>
            </a:r>
            <a:r>
              <a:rPr lang="en" sz="1000">
                <a:solidFill>
                  <a:srgbClr val="24292E"/>
                </a:solidFill>
                <a:highlight>
                  <a:srgbClr val="FFFFFF"/>
                </a:highlight>
              </a:rPr>
              <a:t> this plugin is published through a Cloudflare tunnel so remote services access the endpoints without touching the node directly.</a:t>
            </a:r>
            <a:endParaRPr sz="100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24292E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0"/>
          <p:cNvSpPr txBox="1"/>
          <p:nvPr>
            <p:ph type="title"/>
          </p:nvPr>
        </p:nvSpPr>
        <p:spPr>
          <a:xfrm>
            <a:off x="109050" y="216400"/>
            <a:ext cx="2374200" cy="43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1700"/>
              </a:spcBef>
              <a:spcAft>
                <a:spcPts val="0"/>
              </a:spcAft>
              <a:buNone/>
            </a:pPr>
            <a:r>
              <a:rPr b="1" lang="en" sz="26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Deploying Everything With </a:t>
            </a:r>
            <a:r>
              <a:rPr lang="en" sz="235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ratio1_sdk</a:t>
            </a:r>
            <a:endParaRPr sz="235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</p:txBody>
      </p:sp>
      <p:pic>
        <p:nvPicPr>
          <p:cNvPr id="271" name="Google Shape;27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7595" y="0"/>
            <a:ext cx="701640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30"/>
          <p:cNvSpPr txBox="1"/>
          <p:nvPr/>
        </p:nvSpPr>
        <p:spPr>
          <a:xfrm>
            <a:off x="243300" y="2231475"/>
            <a:ext cx="1803600" cy="24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4292E"/>
                </a:solidFill>
              </a:rPr>
              <a:t>We used small Python scripts to reproducibly spin up the pipelines on a node.</a:t>
            </a:r>
            <a:endParaRPr sz="1100">
              <a:solidFill>
                <a:srgbClr val="24292E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4292E"/>
                </a:solidFill>
                <a:highlight>
                  <a:srgbClr val="FFFFFF"/>
                </a:highlight>
              </a:rPr>
              <a:t>Swap credentials and URLs, run the script, and the node takes care of the rest.</a:t>
            </a:r>
            <a:endParaRPr sz="100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24292E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1"/>
          <p:cNvSpPr txBox="1"/>
          <p:nvPr>
            <p:ph type="title"/>
          </p:nvPr>
        </p:nvSpPr>
        <p:spPr>
          <a:xfrm>
            <a:off x="109050" y="216400"/>
            <a:ext cx="85065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20000"/>
              </a:lnSpc>
              <a:spcBef>
                <a:spcPts val="1700"/>
              </a:spcBef>
              <a:spcAft>
                <a:spcPts val="0"/>
              </a:spcAft>
              <a:buNone/>
            </a:pPr>
            <a:r>
              <a:rPr b="1" lang="en" sz="26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Home Safety Alerts (CV Plugin)</a:t>
            </a:r>
            <a:endParaRPr sz="235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</p:txBody>
      </p:sp>
      <p:sp>
        <p:nvSpPr>
          <p:cNvPr id="278" name="Google Shape;278;p31"/>
          <p:cNvSpPr txBox="1"/>
          <p:nvPr/>
        </p:nvSpPr>
        <p:spPr>
          <a:xfrm>
            <a:off x="243300" y="1300300"/>
            <a:ext cx="1803600" cy="33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4292E"/>
                </a:solidFill>
              </a:rPr>
              <a:t>The home safety plugin sits downstream of an object detector and turns people detections into AIHO alerts.</a:t>
            </a:r>
            <a:endParaRPr sz="1100">
              <a:solidFill>
                <a:srgbClr val="24292E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24292E"/>
                </a:solidFill>
                <a:highlight>
                  <a:srgbClr val="FFFFFF"/>
                </a:highlight>
              </a:rPr>
              <a:t>What happens:</a:t>
            </a:r>
            <a:r>
              <a:rPr lang="en" sz="1000">
                <a:solidFill>
                  <a:srgbClr val="24292E"/>
                </a:solidFill>
                <a:highlight>
                  <a:srgbClr val="FFFFFF"/>
                </a:highlight>
              </a:rPr>
              <a:t> the plugin monitors human presence over time, raises or clears alerts when thresholds are crossed, and ships a witness frame to AIHO.</a:t>
            </a:r>
            <a:endParaRPr sz="100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24292E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24292E"/>
              </a:solidFill>
            </a:endParaRPr>
          </a:p>
        </p:txBody>
      </p:sp>
      <p:pic>
        <p:nvPicPr>
          <p:cNvPr id="279" name="Google Shape;27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6900" y="857075"/>
            <a:ext cx="6789525" cy="39423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4"/>
          <p:cNvSpPr txBox="1"/>
          <p:nvPr>
            <p:ph type="title"/>
          </p:nvPr>
        </p:nvSpPr>
        <p:spPr>
          <a:xfrm>
            <a:off x="819150" y="2209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Quick</a:t>
            </a:r>
            <a:r>
              <a:rPr lang="en"/>
              <a:t> overview</a:t>
            </a:r>
            <a:endParaRPr/>
          </a:p>
        </p:txBody>
      </p:sp>
      <p:sp>
        <p:nvSpPr>
          <p:cNvPr id="138" name="Google Shape;138;p14"/>
          <p:cNvSpPr txBox="1"/>
          <p:nvPr>
            <p:ph idx="1" type="body"/>
          </p:nvPr>
        </p:nvSpPr>
        <p:spPr>
          <a:xfrm>
            <a:off x="608400" y="1046550"/>
            <a:ext cx="7927200" cy="360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Introduction &amp; Problem context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Motivation &amp; Goals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Related Work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Ratio1 Meta OS Core Concepts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Enhanced Oracle Synchronization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Practical Applications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Aiho - property management app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Demo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Q&amp;A</a:t>
            </a:r>
            <a:endParaRPr sz="1900"/>
          </a:p>
        </p:txBody>
      </p:sp>
      <p:pic>
        <p:nvPicPr>
          <p:cNvPr id="139" name="Google Shape;13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97650" y="4549525"/>
            <a:ext cx="1143300" cy="38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2"/>
          <p:cNvSpPr txBox="1"/>
          <p:nvPr>
            <p:ph type="title"/>
          </p:nvPr>
        </p:nvSpPr>
        <p:spPr>
          <a:xfrm>
            <a:off x="109050" y="216400"/>
            <a:ext cx="85065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20000"/>
              </a:lnSpc>
              <a:spcBef>
                <a:spcPts val="1700"/>
              </a:spcBef>
              <a:spcAft>
                <a:spcPts val="0"/>
              </a:spcAft>
              <a:buNone/>
            </a:pPr>
            <a:r>
              <a:rPr b="1" lang="en" sz="26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Home Safety Deployment</a:t>
            </a:r>
            <a:endParaRPr sz="235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</p:txBody>
      </p:sp>
      <p:sp>
        <p:nvSpPr>
          <p:cNvPr id="285" name="Google Shape;285;p32"/>
          <p:cNvSpPr txBox="1"/>
          <p:nvPr/>
        </p:nvSpPr>
        <p:spPr>
          <a:xfrm>
            <a:off x="218125" y="1359025"/>
            <a:ext cx="3187800" cy="12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4292E"/>
                </a:solidFill>
                <a:highlight>
                  <a:srgbClr val="FFFFFF"/>
                </a:highlight>
              </a:rPr>
              <a:t>This wiring delivers people detections from the camera to the home safety plugin, which then synchronises alerts with AIHO.</a:t>
            </a:r>
            <a:endParaRPr sz="120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24292E"/>
              </a:solidFill>
            </a:endParaRPr>
          </a:p>
        </p:txBody>
      </p:sp>
      <p:pic>
        <p:nvPicPr>
          <p:cNvPr id="286" name="Google Shape;28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1061" y="0"/>
            <a:ext cx="524294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Google Shape;29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875" y="591937"/>
            <a:ext cx="8760225" cy="3959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4"/>
          <p:cNvSpPr txBox="1"/>
          <p:nvPr>
            <p:ph type="title"/>
          </p:nvPr>
        </p:nvSpPr>
        <p:spPr>
          <a:xfrm>
            <a:off x="725300" y="27582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Homework</a:t>
            </a:r>
            <a:endParaRPr/>
          </a:p>
        </p:txBody>
      </p:sp>
      <p:sp>
        <p:nvSpPr>
          <p:cNvPr id="297" name="Google Shape;297;p34"/>
          <p:cNvSpPr txBox="1"/>
          <p:nvPr>
            <p:ph idx="1" type="body"/>
          </p:nvPr>
        </p:nvSpPr>
        <p:spPr>
          <a:xfrm>
            <a:off x="477400" y="1016375"/>
            <a:ext cx="7847400" cy="34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Task 1 – Launch a Devnet Edge Node (see ratio1.ai/blog)</a:t>
            </a:r>
            <a:endParaRPr b="1" sz="1700"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Task 2 – Deploy a Minimal FastAPI Backend</a:t>
            </a:r>
            <a:endParaRPr b="1" sz="1700"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spcBef>
                <a:spcPts val="1200"/>
              </a:spcBef>
              <a:spcAft>
                <a:spcPts val="0"/>
              </a:spcAft>
              <a:buClr>
                <a:srgbClr val="24292E"/>
              </a:buClr>
              <a:buSzPts val="1000"/>
              <a:buFont typeface="Arial"/>
              <a:buAutoNum type="arabicPeriod"/>
            </a:pPr>
            <a:r>
              <a:rPr lang="en" sz="100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Build a FastAPI project exposing at least 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/health</a:t>
            </a:r>
            <a:r>
              <a:rPr lang="en" sz="100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/ping</a:t>
            </a:r>
            <a:r>
              <a:rPr lang="en" sz="100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, and one custom analytics endpoint.</a:t>
            </a:r>
            <a:endParaRPr sz="1000"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000"/>
              <a:buFont typeface="Arial"/>
              <a:buAutoNum type="arabicPeriod"/>
            </a:pPr>
            <a:r>
              <a:rPr lang="en" sz="100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Use the sample script 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ratio1_sdk/tutorials/eth2025/deploy_fastapi_aiho.py</a:t>
            </a:r>
            <a:r>
              <a:rPr lang="en" sz="100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as a template to deploy the service on the node (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signature='FASTAPI_AIHO'</a:t>
            </a:r>
            <a:r>
              <a:rPr lang="en" sz="100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).</a:t>
            </a:r>
            <a:endParaRPr sz="1000"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000"/>
              <a:buFont typeface="Arial"/>
              <a:buAutoNum type="arabicPeriod"/>
            </a:pPr>
            <a:r>
              <a:rPr lang="en" sz="100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Enable the Cloudflare tunnel so the endpoints are publicly reachable; capture the tunnel URL for grading.</a:t>
            </a:r>
            <a:endParaRPr sz="1000"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Task 3 – Deploy a Worker App Runner UI</a:t>
            </a:r>
            <a:endParaRPr b="1" sz="1700"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spcBef>
                <a:spcPts val="1200"/>
              </a:spcBef>
              <a:spcAft>
                <a:spcPts val="0"/>
              </a:spcAft>
              <a:buClr>
                <a:srgbClr val="24292E"/>
              </a:buClr>
              <a:buSzPts val="1000"/>
              <a:buFont typeface="Arial"/>
              <a:buAutoNum type="arabicPeriod"/>
            </a:pPr>
            <a:r>
              <a:rPr lang="en" sz="100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Scaffold a lightweight web UI (React, Vue, or plain HTML/JS) that calls the FastAPI endpoints created in Task 2.</a:t>
            </a:r>
            <a:endParaRPr sz="1000"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000"/>
              <a:buFont typeface="Arial"/>
              <a:buAutoNum type="arabicPeriod"/>
            </a:pPr>
            <a:r>
              <a:rPr lang="en" sz="100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Adapt 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ratio1_sdk/tutorials/eth2025/deploy_fastapi_aiho_worker_app.py</a:t>
            </a:r>
            <a:r>
              <a:rPr lang="en" sz="100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to configure a Worker App Runner pointing at the UI repository; make sure the build commands run a static bundle or dev server.</a:t>
            </a:r>
            <a:endParaRPr sz="1000"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000"/>
              <a:buFont typeface="Arial"/>
              <a:buAutoNum type="arabicPeriod"/>
            </a:pPr>
            <a:r>
              <a:rPr lang="en" sz="100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Verify that pushing a commit to the UI repository triggers an automatic rebuild (check the worker logs).</a:t>
            </a:r>
            <a:endParaRPr sz="1000"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Deliverables</a:t>
            </a:r>
            <a:endParaRPr b="1" sz="1000"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spcBef>
                <a:spcPts val="1200"/>
              </a:spcBef>
              <a:spcAft>
                <a:spcPts val="0"/>
              </a:spcAft>
              <a:buClr>
                <a:srgbClr val="24292E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Node address and tunnel URL, shared in a short README.</a:t>
            </a:r>
            <a:endParaRPr sz="1000"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GitHub repositories (or archives) for the FastAPI backend and the UI worker project.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5"/>
          <p:cNvSpPr txBox="1"/>
          <p:nvPr>
            <p:ph type="title"/>
          </p:nvPr>
        </p:nvSpPr>
        <p:spPr>
          <a:xfrm>
            <a:off x="819150" y="3219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303" name="Google Shape;303;p35"/>
          <p:cNvSpPr txBox="1"/>
          <p:nvPr>
            <p:ph idx="1" type="body"/>
          </p:nvPr>
        </p:nvSpPr>
        <p:spPr>
          <a:xfrm>
            <a:off x="588275" y="801900"/>
            <a:ext cx="7659600" cy="35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lang="en" sz="1212"/>
              <a:t>[1] Cristian Bleotiu, Stefan Saraev, Bogdan Hobeanu, and Andrei Ionut Damian. Naeural ai os – decentralized ubiquitous computing mlops execution engine. https://arxiv.org/abs/2306.08708, 2025.</a:t>
            </a:r>
            <a:endParaRPr sz="1212"/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688"/>
              <a:buNone/>
            </a:pPr>
            <a:r>
              <a:rPr lang="en" sz="1212"/>
              <a:t>[2] Andrei Damian, Petrica Butusina, Alessandro De Franceschi, Vitalii Toderian, Marius Grigoras, Cristian Bleotiu </a:t>
            </a:r>
            <a:r>
              <a:rPr lang="en" sz="1212"/>
              <a:t>Ratio1 Whitepaper</a:t>
            </a:r>
            <a:r>
              <a:rPr lang="en" sz="1212"/>
              <a:t>  </a:t>
            </a:r>
            <a:r>
              <a:rPr lang="en" sz="1212" u="sng">
                <a:solidFill>
                  <a:schemeClr val="hlink"/>
                </a:solidFill>
                <a:hlinkClick r:id="rId3"/>
              </a:rPr>
              <a:t>https://arxiv.org/abs/2509.12223</a:t>
            </a:r>
            <a:r>
              <a:rPr lang="en" sz="1212"/>
              <a:t> </a:t>
            </a:r>
            <a:endParaRPr sz="1212"/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688"/>
              <a:buNone/>
            </a:pPr>
            <a:r>
              <a:rPr lang="en" sz="1212"/>
              <a:t>[3] Andrei Ionut Damian, Cristian Bleotiu,Marius Grigoras, Petrica Butusina,Alessandro De-Franceschi, Vitalii Toderian and Nicolae Tapus. Ratio1 meta-OS - decentralized MLOps and beyond</a:t>
            </a:r>
            <a:endParaRPr sz="1212"/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688"/>
              <a:buNone/>
            </a:pPr>
            <a:r>
              <a:rPr lang="en" sz="1212"/>
              <a:t>[4] Ratio1 GitHub Repository </a:t>
            </a:r>
            <a:r>
              <a:rPr lang="en" sz="1212" u="sng">
                <a:solidFill>
                  <a:schemeClr val="hlink"/>
                </a:solidFill>
                <a:hlinkClick r:id="rId4"/>
              </a:rPr>
              <a:t>https://github.com/</a:t>
            </a:r>
            <a:r>
              <a:rPr lang="en" sz="1212"/>
              <a:t> </a:t>
            </a:r>
            <a:endParaRPr sz="1212"/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688"/>
              <a:buNone/>
            </a:pPr>
            <a:r>
              <a:rPr lang="en" sz="1212"/>
              <a:t>[4] Uwe Hansmann, Lothar Merk, Martin S Nicklous, and Thomas Stober. Pervasive computing: The mobile world. Springer Science &amp; Business Media, 2003.</a:t>
            </a:r>
            <a:endParaRPr sz="1212"/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688"/>
              <a:buNone/>
            </a:pPr>
            <a:r>
              <a:rPr lang="en" sz="1212"/>
              <a:t>[5] Marco Conti, Sajal K Das, Chatschik Bisdikian, Mohan Kumar, Lionel MNi, Andrea Passarella, George Roussos, Gerhard Tröster, Gene Tsudik, and Franco Zambonelli. Looking ahead in pervasive computing: Challenges and opportunities in the era of cyber–physical convergence. Pervasive and mobile computing, 8(1):2–21, 2012.</a:t>
            </a:r>
            <a:endParaRPr sz="1212"/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688"/>
              <a:buNone/>
            </a:pPr>
            <a:r>
              <a:rPr lang="en" sz="1212"/>
              <a:t>[6] Uwe Hansmann, Lothar Merk, Martin S Nicklous, and Thomas Stober. Pervasive computing handbook. Springer Science &amp; Business Media, 2013.</a:t>
            </a:r>
            <a:endParaRPr sz="1212"/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688"/>
              <a:buNone/>
            </a:pPr>
            <a:r>
              <a:rPr lang="en" sz="1212"/>
              <a:t>[7] S Chan. Fog brings the cloud closer to the ground: Cisco innovates in fog computing. URL: https://newsroom.cisco.com/featurecontent, 2017.</a:t>
            </a:r>
            <a:endParaRPr sz="1212"/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688"/>
              <a:buNone/>
            </a:pPr>
            <a:r>
              <a:rPr lang="en" sz="1212"/>
              <a:t>[6] Shermin Voshmgir. What is the token economy? O’Reilly Media, Incorporated, 2019</a:t>
            </a:r>
            <a:endParaRPr sz="1212"/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SzPts val="688"/>
              <a:buNone/>
            </a:pPr>
            <a:r>
              <a:t/>
            </a:r>
            <a:endParaRPr sz="1212"/>
          </a:p>
        </p:txBody>
      </p:sp>
      <p:pic>
        <p:nvPicPr>
          <p:cNvPr id="304" name="Google Shape;304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97650" y="4549525"/>
            <a:ext cx="1143300" cy="38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/>
              <a:t>Thank you!</a:t>
            </a:r>
            <a:endParaRPr b="1"/>
          </a:p>
        </p:txBody>
      </p:sp>
      <p:pic>
        <p:nvPicPr>
          <p:cNvPr id="310" name="Google Shape;310;p36"/>
          <p:cNvPicPr preferRelativeResize="0"/>
          <p:nvPr/>
        </p:nvPicPr>
        <p:blipFill rotWithShape="1">
          <a:blip r:embed="rId3">
            <a:alphaModFix/>
          </a:blip>
          <a:srcRect b="0" l="0" r="0" t="18982"/>
          <a:stretch/>
        </p:blipFill>
        <p:spPr>
          <a:xfrm>
            <a:off x="3356900" y="2068775"/>
            <a:ext cx="2430198" cy="246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5"/>
          <p:cNvSpPr/>
          <p:nvPr/>
        </p:nvSpPr>
        <p:spPr>
          <a:xfrm>
            <a:off x="1724550" y="1633375"/>
            <a:ext cx="5694900" cy="30510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292100" marR="2921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CC0000"/>
                </a:solidFill>
              </a:rPr>
              <a:t>Centralized Challenges</a:t>
            </a:r>
            <a:endParaRPr b="1" sz="2000">
              <a:solidFill>
                <a:srgbClr val="CC0000"/>
              </a:solidFill>
            </a:endParaRPr>
          </a:p>
          <a:p>
            <a:pPr indent="-228600" lvl="0" marL="749300" marR="2921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</a:pPr>
            <a:r>
              <a:rPr lang="en" sz="2000"/>
              <a:t>• High infrastructure costs</a:t>
            </a:r>
            <a:endParaRPr sz="2000"/>
          </a:p>
          <a:p>
            <a:pPr indent="-228600" lvl="0" marL="749300" marR="2921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 sz="2000"/>
              <a:t>• Centralized dependency</a:t>
            </a:r>
            <a:endParaRPr sz="2000"/>
          </a:p>
          <a:p>
            <a:pPr indent="-228600" lvl="0" marL="749300" marR="2921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 sz="2000"/>
              <a:t>• Complex workflows</a:t>
            </a:r>
            <a:endParaRPr sz="2000"/>
          </a:p>
          <a:p>
            <a:pPr indent="-228600" lvl="0" marL="749300" marR="2921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 sz="2000"/>
              <a:t>• Specialized expertise requirements</a:t>
            </a:r>
            <a:endParaRPr sz="2000"/>
          </a:p>
          <a:p>
            <a:pPr indent="-228600" lvl="0" marL="457200" marR="2921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 sz="2000"/>
              <a:t>    • Billions of devices idle with compute capacity</a:t>
            </a:r>
            <a:endParaRPr sz="2000"/>
          </a:p>
        </p:txBody>
      </p:sp>
      <p:sp>
        <p:nvSpPr>
          <p:cNvPr id="145" name="Google Shape;145;p15"/>
          <p:cNvSpPr txBox="1"/>
          <p:nvPr>
            <p:ph type="title"/>
          </p:nvPr>
        </p:nvSpPr>
        <p:spPr>
          <a:xfrm>
            <a:off x="819150" y="24525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 &amp; Problem Context</a:t>
            </a:r>
            <a:endParaRPr/>
          </a:p>
        </p:txBody>
      </p:sp>
      <p:pic>
        <p:nvPicPr>
          <p:cNvPr id="146" name="Google Shape;14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97650" y="4549525"/>
            <a:ext cx="1143300" cy="384475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15"/>
          <p:cNvSpPr txBox="1"/>
          <p:nvPr/>
        </p:nvSpPr>
        <p:spPr>
          <a:xfrm>
            <a:off x="819150" y="1792138"/>
            <a:ext cx="3420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28600" lvl="0" marL="749300" marR="2921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1500"/>
          </a:p>
        </p:txBody>
      </p:sp>
      <p:sp>
        <p:nvSpPr>
          <p:cNvPr id="148" name="Google Shape;148;p15"/>
          <p:cNvSpPr txBox="1"/>
          <p:nvPr/>
        </p:nvSpPr>
        <p:spPr>
          <a:xfrm>
            <a:off x="632775" y="1127700"/>
            <a:ext cx="7561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60000"/>
              </a:lnSpc>
              <a:spcBef>
                <a:spcPts val="1500"/>
              </a:spcBef>
              <a:spcAft>
                <a:spcPts val="1500"/>
              </a:spcAft>
              <a:buNone/>
            </a:pPr>
            <a:r>
              <a:rPr lang="en"/>
              <a:t>"Ubiquitous Computing" integrates computational capabilities into everyday life                 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6"/>
          <p:cNvSpPr/>
          <p:nvPr/>
        </p:nvSpPr>
        <p:spPr>
          <a:xfrm>
            <a:off x="1724550" y="1633375"/>
            <a:ext cx="5694900" cy="30510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292100" marR="2921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CC0000"/>
                </a:solidFill>
              </a:rPr>
              <a:t>Centralized Challenges</a:t>
            </a:r>
            <a:endParaRPr b="1" sz="1600">
              <a:solidFill>
                <a:srgbClr val="CC0000"/>
              </a:solidFill>
            </a:endParaRPr>
          </a:p>
          <a:p>
            <a:pPr indent="-228600" lvl="0" marL="749300" marR="2921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600"/>
              <a:buNone/>
            </a:pPr>
            <a:r>
              <a:rPr lang="en" sz="1600"/>
              <a:t>• High infrastructure costs</a:t>
            </a:r>
            <a:endParaRPr sz="1600"/>
          </a:p>
          <a:p>
            <a:pPr indent="-228600" lvl="0" marL="749300" marR="2921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 sz="1600"/>
              <a:t>• Centralized dependency</a:t>
            </a:r>
            <a:endParaRPr sz="1600"/>
          </a:p>
          <a:p>
            <a:pPr indent="-228600" lvl="0" marL="749300" marR="2921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 sz="1600"/>
              <a:t>• Complex workflows</a:t>
            </a:r>
            <a:endParaRPr sz="1600"/>
          </a:p>
          <a:p>
            <a:pPr indent="-228600" lvl="0" marL="749300" marR="2921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 sz="1600"/>
              <a:t>• Specialized expertise requirements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p16"/>
          <p:cNvSpPr/>
          <p:nvPr/>
        </p:nvSpPr>
        <p:spPr>
          <a:xfrm>
            <a:off x="1724550" y="1633375"/>
            <a:ext cx="5694900" cy="30510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292100" marR="2921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38761D"/>
                </a:solidFill>
              </a:rPr>
              <a:t>Decentralized Benefits</a:t>
            </a:r>
            <a:endParaRPr b="1" sz="2000">
              <a:solidFill>
                <a:srgbClr val="38761D"/>
              </a:solidFill>
            </a:endParaRPr>
          </a:p>
          <a:p>
            <a:pPr indent="-228600" lvl="0" marL="749300" marR="2921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</a:pPr>
            <a:r>
              <a:rPr lang="en" sz="2000"/>
              <a:t>• Reduced costs</a:t>
            </a:r>
            <a:endParaRPr sz="2000"/>
          </a:p>
          <a:p>
            <a:pPr indent="-228600" lvl="0" marL="749300" marR="2921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 sz="2000"/>
              <a:t>• Distributed reliability</a:t>
            </a:r>
            <a:endParaRPr sz="2000"/>
          </a:p>
          <a:p>
            <a:pPr indent="-228600" lvl="0" marL="749300" marR="2921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 sz="2000"/>
              <a:t>• Simplified deployment</a:t>
            </a:r>
            <a:endParaRPr sz="2000"/>
          </a:p>
          <a:p>
            <a:pPr indent="-228600" lvl="0" marL="749300" marR="2921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 sz="2000"/>
              <a:t>• Democratic access</a:t>
            </a:r>
            <a:endParaRPr b="1" sz="2000">
              <a:solidFill>
                <a:srgbClr val="CC0000"/>
              </a:solidFill>
            </a:endParaRPr>
          </a:p>
        </p:txBody>
      </p:sp>
      <p:sp>
        <p:nvSpPr>
          <p:cNvPr id="155" name="Google Shape;155;p16"/>
          <p:cNvSpPr txBox="1"/>
          <p:nvPr>
            <p:ph type="title"/>
          </p:nvPr>
        </p:nvSpPr>
        <p:spPr>
          <a:xfrm>
            <a:off x="819150" y="24525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 &amp; Problem Context</a:t>
            </a:r>
            <a:endParaRPr/>
          </a:p>
        </p:txBody>
      </p:sp>
      <p:pic>
        <p:nvPicPr>
          <p:cNvPr id="156" name="Google Shape;15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97650" y="4549525"/>
            <a:ext cx="1143300" cy="384475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16"/>
          <p:cNvSpPr txBox="1"/>
          <p:nvPr/>
        </p:nvSpPr>
        <p:spPr>
          <a:xfrm>
            <a:off x="819150" y="1792138"/>
            <a:ext cx="3420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28600" lvl="0" marL="749300" marR="2921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1500"/>
          </a:p>
        </p:txBody>
      </p:sp>
      <p:sp>
        <p:nvSpPr>
          <p:cNvPr id="158" name="Google Shape;158;p16"/>
          <p:cNvSpPr txBox="1"/>
          <p:nvPr/>
        </p:nvSpPr>
        <p:spPr>
          <a:xfrm>
            <a:off x="632775" y="1127700"/>
            <a:ext cx="7561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60000"/>
              </a:lnSpc>
              <a:spcBef>
                <a:spcPts val="1500"/>
              </a:spcBef>
              <a:spcAft>
                <a:spcPts val="1500"/>
              </a:spcAft>
              <a:buNone/>
            </a:pPr>
            <a:r>
              <a:rPr lang="en"/>
              <a:t>"Ubiquitous Computing" integrates computational capabilities into everyday life                 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7"/>
          <p:cNvSpPr txBox="1"/>
          <p:nvPr>
            <p:ph type="title"/>
          </p:nvPr>
        </p:nvSpPr>
        <p:spPr>
          <a:xfrm>
            <a:off x="819150" y="31825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Motivation and Research Goals</a:t>
            </a:r>
            <a:endParaRPr/>
          </a:p>
        </p:txBody>
      </p:sp>
      <p:pic>
        <p:nvPicPr>
          <p:cNvPr id="164" name="Google Shape;16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97650" y="4549525"/>
            <a:ext cx="1143300" cy="384475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17"/>
          <p:cNvSpPr txBox="1"/>
          <p:nvPr/>
        </p:nvSpPr>
        <p:spPr>
          <a:xfrm>
            <a:off x="1218625" y="1458463"/>
            <a:ext cx="3000000" cy="18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🌐</a:t>
            </a:r>
            <a:endParaRPr sz="2900"/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200"/>
              <a:t>Democratize AI Access &amp; Data control</a:t>
            </a:r>
            <a:endParaRPr b="1" sz="1200"/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200"/>
              <a:t>Make AI technologies accessible to everyone, not just large corporations. Only you have access to your data!</a:t>
            </a:r>
            <a:endParaRPr sz="1200"/>
          </a:p>
        </p:txBody>
      </p:sp>
      <p:sp>
        <p:nvSpPr>
          <p:cNvPr id="166" name="Google Shape;166;p17"/>
          <p:cNvSpPr txBox="1"/>
          <p:nvPr/>
        </p:nvSpPr>
        <p:spPr>
          <a:xfrm>
            <a:off x="4681050" y="1415150"/>
            <a:ext cx="3000000" cy="16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🔧</a:t>
            </a:r>
            <a:endParaRPr sz="2900"/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200"/>
              <a:t>Sustainable Ecosystem</a:t>
            </a:r>
            <a:endParaRPr b="1" sz="1200"/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200"/>
              <a:t>Develop decentralized, economically efficient AI infrastructure</a:t>
            </a:r>
            <a:endParaRPr sz="1200"/>
          </a:p>
        </p:txBody>
      </p:sp>
      <p:sp>
        <p:nvSpPr>
          <p:cNvPr id="167" name="Google Shape;167;p17"/>
          <p:cNvSpPr txBox="1"/>
          <p:nvPr/>
        </p:nvSpPr>
        <p:spPr>
          <a:xfrm>
            <a:off x="1218625" y="3259575"/>
            <a:ext cx="3000000" cy="16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⚡</a:t>
            </a:r>
            <a:endParaRPr sz="2900"/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200"/>
              <a:t>Easy Deployment &amp; Deployment</a:t>
            </a:r>
            <a:endParaRPr b="1" sz="1200"/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200"/>
              <a:t>Enable deployment via low-code/no-code platforms</a:t>
            </a:r>
            <a:endParaRPr sz="1200"/>
          </a:p>
        </p:txBody>
      </p:sp>
      <p:sp>
        <p:nvSpPr>
          <p:cNvPr id="168" name="Google Shape;168;p17"/>
          <p:cNvSpPr txBox="1"/>
          <p:nvPr/>
        </p:nvSpPr>
        <p:spPr>
          <a:xfrm>
            <a:off x="4681050" y="3259575"/>
            <a:ext cx="3000000" cy="14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292100" marR="292100" rtl="0" algn="ctr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en" sz="2900"/>
              <a:t>🪙</a:t>
            </a:r>
            <a:endParaRPr sz="2900"/>
          </a:p>
          <a:p>
            <a:pPr indent="0" lvl="0" marL="0" rtl="0" algn="ctr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b="1" lang="en" sz="1200"/>
              <a:t>Economic fairness</a:t>
            </a:r>
            <a:endParaRPr b="1" sz="1200"/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200"/>
              <a:t>Tokenized</a:t>
            </a:r>
            <a:r>
              <a:rPr lang="en" sz="1200"/>
              <a:t> rewards, no central rent</a:t>
            </a:r>
            <a:endParaRPr sz="12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8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 - decentralization &amp; Web 3.0</a:t>
            </a:r>
            <a:endParaRPr/>
          </a:p>
        </p:txBody>
      </p:sp>
      <p:pic>
        <p:nvPicPr>
          <p:cNvPr id="174" name="Google Shape;17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97650" y="4549525"/>
            <a:ext cx="1143300" cy="384475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18"/>
          <p:cNvSpPr/>
          <p:nvPr/>
        </p:nvSpPr>
        <p:spPr>
          <a:xfrm>
            <a:off x="438100" y="1971400"/>
            <a:ext cx="2417700" cy="1500900"/>
          </a:xfrm>
          <a:prstGeom prst="roundRect">
            <a:avLst>
              <a:gd fmla="val 16667" name="adj"/>
            </a:avLst>
          </a:prstGeom>
          <a:solidFill>
            <a:srgbClr val="6D9EEB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292100" marR="29210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FFD700"/>
                </a:solidFill>
              </a:rPr>
              <a:t>Web 1.0</a:t>
            </a:r>
            <a:endParaRPr b="1" sz="1100">
              <a:solidFill>
                <a:srgbClr val="FFD700"/>
              </a:solidFill>
            </a:endParaRPr>
          </a:p>
          <a:p>
            <a:pPr indent="0" lvl="0" marL="292100" marR="29210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/>
              <a:t>Read-Only</a:t>
            </a:r>
            <a:endParaRPr sz="1100"/>
          </a:p>
          <a:p>
            <a:pPr indent="0" lvl="0" marL="292100" marR="29210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/>
              <a:t>Static Content</a:t>
            </a:r>
            <a:endParaRPr sz="1100"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18"/>
          <p:cNvSpPr/>
          <p:nvPr/>
        </p:nvSpPr>
        <p:spPr>
          <a:xfrm>
            <a:off x="3429975" y="1971400"/>
            <a:ext cx="2417700" cy="1500900"/>
          </a:xfrm>
          <a:prstGeom prst="roundRect">
            <a:avLst>
              <a:gd fmla="val 16667" name="adj"/>
            </a:avLst>
          </a:prstGeom>
          <a:solidFill>
            <a:srgbClr val="6D9EEB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292100" marR="29210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FFD700"/>
                </a:solidFill>
              </a:rPr>
              <a:t>Web 2.0</a:t>
            </a:r>
            <a:endParaRPr b="1" sz="1100">
              <a:solidFill>
                <a:srgbClr val="FFD700"/>
              </a:solidFill>
            </a:endParaRPr>
          </a:p>
          <a:p>
            <a:pPr indent="0" lvl="0" marL="292100" marR="29210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/>
              <a:t>Interactive</a:t>
            </a:r>
            <a:endParaRPr sz="1100"/>
          </a:p>
          <a:p>
            <a:pPr indent="0" lvl="0" marL="292100" marR="29210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/>
              <a:t>User-Generated</a:t>
            </a:r>
            <a:endParaRPr sz="1100"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FFD700"/>
              </a:solidFill>
            </a:endParaRPr>
          </a:p>
        </p:txBody>
      </p:sp>
      <p:sp>
        <p:nvSpPr>
          <p:cNvPr id="177" name="Google Shape;177;p18"/>
          <p:cNvSpPr/>
          <p:nvPr/>
        </p:nvSpPr>
        <p:spPr>
          <a:xfrm>
            <a:off x="6421825" y="1971400"/>
            <a:ext cx="2417700" cy="1500900"/>
          </a:xfrm>
          <a:prstGeom prst="roundRect">
            <a:avLst>
              <a:gd fmla="val 16667" name="adj"/>
            </a:avLst>
          </a:prstGeom>
          <a:solidFill>
            <a:srgbClr val="6D9EEB"/>
          </a:solidFill>
          <a:ln cap="flat" cmpd="sng" w="9525">
            <a:solidFill>
              <a:srgbClr val="FFD7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292100" marR="29210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FFD700"/>
                </a:solidFill>
              </a:rPr>
              <a:t>Web 3.0</a:t>
            </a:r>
            <a:endParaRPr b="1" sz="1100">
              <a:solidFill>
                <a:srgbClr val="FFD700"/>
              </a:solidFill>
            </a:endParaRPr>
          </a:p>
          <a:p>
            <a:pPr indent="0" lvl="0" marL="292100" marR="29210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/>
              <a:t>Decentralized</a:t>
            </a:r>
            <a:endParaRPr sz="1100"/>
          </a:p>
          <a:p>
            <a:pPr indent="0" lvl="0" marL="292100" marR="29210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/>
              <a:t>Blockchain-Based</a:t>
            </a:r>
            <a:endParaRPr sz="1100"/>
          </a:p>
          <a:p>
            <a:pPr indent="0" lvl="0" marL="292100" marR="29210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100"/>
              <a:t>Peer-to-Peer</a:t>
            </a:r>
            <a:endParaRPr b="1" sz="1100">
              <a:solidFill>
                <a:srgbClr val="FFD700"/>
              </a:solidFill>
            </a:endParaRPr>
          </a:p>
        </p:txBody>
      </p:sp>
      <p:sp>
        <p:nvSpPr>
          <p:cNvPr id="178" name="Google Shape;178;p18"/>
          <p:cNvSpPr/>
          <p:nvPr/>
        </p:nvSpPr>
        <p:spPr>
          <a:xfrm>
            <a:off x="2948638" y="2600200"/>
            <a:ext cx="388500" cy="2433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p18"/>
          <p:cNvSpPr/>
          <p:nvPr/>
        </p:nvSpPr>
        <p:spPr>
          <a:xfrm>
            <a:off x="5940500" y="2600200"/>
            <a:ext cx="388500" cy="2433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18"/>
          <p:cNvSpPr txBox="1"/>
          <p:nvPr/>
        </p:nvSpPr>
        <p:spPr>
          <a:xfrm>
            <a:off x="1833900" y="3959050"/>
            <a:ext cx="54762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2300"/>
              </a:spcBef>
              <a:spcAft>
                <a:spcPts val="1700"/>
              </a:spcAft>
              <a:buNone/>
            </a:pPr>
            <a:r>
              <a:rPr lang="en">
                <a:solidFill>
                  <a:srgbClr val="FFD700"/>
                </a:solidFill>
              </a:rPr>
              <a:t>Web 3.0</a:t>
            </a:r>
            <a:r>
              <a:rPr lang="en"/>
              <a:t> enables transparent, equitable digital ecosystems through blockchain technology                 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9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Related Work Overview</a:t>
            </a:r>
            <a:endParaRPr/>
          </a:p>
        </p:txBody>
      </p:sp>
      <p:graphicFrame>
        <p:nvGraphicFramePr>
          <p:cNvPr id="186" name="Google Shape;186;p19"/>
          <p:cNvGraphicFramePr/>
          <p:nvPr/>
        </p:nvGraphicFramePr>
        <p:xfrm>
          <a:off x="566150" y="1612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{B4A2ADBE-4F47-48B8-9DDD-62A5BFBB844C}</a:tableStyleId>
              </a:tblPr>
              <a:tblGrid>
                <a:gridCol w="1116625"/>
                <a:gridCol w="1764575"/>
                <a:gridCol w="2247025"/>
                <a:gridCol w="1516425"/>
                <a:gridCol w="1571575"/>
              </a:tblGrid>
              <a:tr h="8078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Approach</a:t>
                      </a:r>
                      <a:endParaRPr b="1" sz="11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Centralized Cloud</a:t>
                      </a:r>
                      <a:endParaRPr b="1" sz="1100"/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(GCP, AWS)</a:t>
                      </a:r>
                      <a:endParaRPr b="1" sz="11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Decentralized Compute</a:t>
                      </a:r>
                      <a:endParaRPr b="1" sz="1100"/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(Golem, iExec)</a:t>
                      </a:r>
                      <a:endParaRPr b="1" sz="11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Agent-Based AI</a:t>
                      </a:r>
                      <a:endParaRPr b="1" sz="1100"/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(SingularityNET)</a:t>
                      </a:r>
                      <a:endParaRPr b="1" sz="11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Ratio 1</a:t>
                      </a:r>
                      <a:r>
                        <a:rPr b="1" lang="en" sz="1100"/>
                        <a:t> Meta-OS</a:t>
                      </a:r>
                      <a:endParaRPr b="1" sz="11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62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Cost</a:t>
                      </a:r>
                      <a:endParaRPr b="1" sz="11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High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Moderate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Variable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Low</a:t>
                      </a:r>
                      <a:endParaRPr b="1" sz="11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62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Security</a:t>
                      </a:r>
                      <a:endParaRPr b="1" sz="11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Good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Variable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Good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Excellent</a:t>
                      </a:r>
                      <a:endParaRPr b="1" sz="11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53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Complexity</a:t>
                      </a:r>
                      <a:endParaRPr b="1" sz="11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High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Medium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High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Low (low-code)</a:t>
                      </a:r>
                      <a:endParaRPr b="1" sz="11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187" name="Google Shape;18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97650" y="4549525"/>
            <a:ext cx="1143300" cy="38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0"/>
          <p:cNvSpPr txBox="1"/>
          <p:nvPr>
            <p:ph type="title"/>
          </p:nvPr>
        </p:nvSpPr>
        <p:spPr>
          <a:xfrm>
            <a:off x="6115400" y="138075"/>
            <a:ext cx="2825700" cy="223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Ratio1 Meta-OS - Core Concepts</a:t>
            </a:r>
            <a:endParaRPr/>
          </a:p>
        </p:txBody>
      </p:sp>
      <p:sp>
        <p:nvSpPr>
          <p:cNvPr id="193" name="Google Shape;193;p20"/>
          <p:cNvSpPr txBox="1"/>
          <p:nvPr/>
        </p:nvSpPr>
        <p:spPr>
          <a:xfrm>
            <a:off x="6198175" y="2850475"/>
            <a:ext cx="2612400" cy="8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900"/>
              </a:spcBef>
              <a:spcAft>
                <a:spcPts val="2300"/>
              </a:spcAft>
              <a:buNone/>
            </a:pPr>
            <a:r>
              <a:rPr lang="en">
                <a:solidFill>
                  <a:srgbClr val="FFD700"/>
                </a:solidFill>
              </a:rPr>
              <a:t>Decentralized operating system</a:t>
            </a:r>
            <a:r>
              <a:rPr lang="en"/>
              <a:t> for Machine Learning Operations (MLOps)                 </a:t>
            </a:r>
            <a:endParaRPr/>
          </a:p>
        </p:txBody>
      </p:sp>
      <p:pic>
        <p:nvPicPr>
          <p:cNvPr id="194" name="Google Shape;19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97650" y="4549525"/>
            <a:ext cx="1143300" cy="38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611539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21"/>
          <p:cNvPicPr preferRelativeResize="0"/>
          <p:nvPr/>
        </p:nvPicPr>
        <p:blipFill rotWithShape="1">
          <a:blip r:embed="rId3">
            <a:alphaModFix/>
          </a:blip>
          <a:srcRect b="4177" l="6672" r="3407" t="20679"/>
          <a:stretch/>
        </p:blipFill>
        <p:spPr>
          <a:xfrm>
            <a:off x="1380300" y="1493688"/>
            <a:ext cx="2761326" cy="2307625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1"/>
          <p:cNvSpPr txBox="1"/>
          <p:nvPr>
            <p:ph type="title"/>
          </p:nvPr>
        </p:nvSpPr>
        <p:spPr>
          <a:xfrm>
            <a:off x="819150" y="26147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Enhanced</a:t>
            </a:r>
            <a:r>
              <a:rPr lang="en"/>
              <a:t> Oracle Synchronization</a:t>
            </a:r>
            <a:endParaRPr/>
          </a:p>
        </p:txBody>
      </p:sp>
      <p:pic>
        <p:nvPicPr>
          <p:cNvPr id="202" name="Google Shape;202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97650" y="4549525"/>
            <a:ext cx="1143300" cy="384475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21"/>
          <p:cNvSpPr txBox="1"/>
          <p:nvPr/>
        </p:nvSpPr>
        <p:spPr>
          <a:xfrm>
            <a:off x="851850" y="981650"/>
            <a:ext cx="6945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900"/>
              </a:spcBef>
              <a:spcAft>
                <a:spcPts val="230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21"/>
          <p:cNvSpPr txBox="1"/>
          <p:nvPr/>
        </p:nvSpPr>
        <p:spPr>
          <a:xfrm>
            <a:off x="5537075" y="1381850"/>
            <a:ext cx="3312600" cy="16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Char char="●"/>
            </a:pPr>
            <a:r>
              <a:rPr lang="en">
                <a:solidFill>
                  <a:srgbClr val="FFD700"/>
                </a:solidFill>
              </a:rPr>
              <a:t>PBFT Consensus</a:t>
            </a:r>
            <a:r>
              <a:rPr lang="en"/>
              <a:t>: Practical Byzantine Fault Tolerance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>
                <a:solidFill>
                  <a:srgbClr val="FFD700"/>
                </a:solidFill>
              </a:rPr>
              <a:t>Asymmetric Encryption</a:t>
            </a:r>
            <a:r>
              <a:rPr lang="en"/>
              <a:t>: Secure oracle-node communication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>
                <a:solidFill>
                  <a:srgbClr val="FFD700"/>
                </a:solidFill>
              </a:rPr>
              <a:t>Real-time Validation</a:t>
            </a:r>
            <a:r>
              <a:rPr lang="en"/>
              <a:t>: Continuous node reliability checks</a:t>
            </a:r>
            <a:endParaRPr/>
          </a:p>
        </p:txBody>
      </p:sp>
      <p:sp>
        <p:nvSpPr>
          <p:cNvPr id="205" name="Google Shape;205;p21"/>
          <p:cNvSpPr txBox="1"/>
          <p:nvPr/>
        </p:nvSpPr>
        <p:spPr>
          <a:xfrm>
            <a:off x="981650" y="4251075"/>
            <a:ext cx="6816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90500" marR="19050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FFD700"/>
                </a:solidFill>
              </a:rPr>
              <a:t>PBFT</a:t>
            </a:r>
            <a:r>
              <a:rPr lang="en"/>
              <a:t> ensures fault tolerance and security in trustless environments                 </a:t>
            </a:r>
            <a:endParaRPr/>
          </a:p>
        </p:txBody>
      </p:sp>
      <p:pic>
        <p:nvPicPr>
          <p:cNvPr id="206" name="Google Shape;206;p21"/>
          <p:cNvPicPr preferRelativeResize="0"/>
          <p:nvPr/>
        </p:nvPicPr>
        <p:blipFill rotWithShape="1">
          <a:blip r:embed="rId5">
            <a:alphaModFix/>
          </a:blip>
          <a:srcRect b="0" l="3104" r="10188" t="12640"/>
          <a:stretch/>
        </p:blipFill>
        <p:spPr>
          <a:xfrm>
            <a:off x="375700" y="981650"/>
            <a:ext cx="4960051" cy="3331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